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33"/>
  </p:notesMasterIdLst>
  <p:handoutMasterIdLst>
    <p:handoutMasterId r:id="rId34"/>
  </p:handoutMasterIdLst>
  <p:sldIdLst>
    <p:sldId id="292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19" r:id="rId14"/>
    <p:sldId id="304" r:id="rId15"/>
    <p:sldId id="306" r:id="rId16"/>
    <p:sldId id="318" r:id="rId17"/>
    <p:sldId id="320" r:id="rId18"/>
    <p:sldId id="321" r:id="rId19"/>
    <p:sldId id="305" r:id="rId20"/>
    <p:sldId id="307" r:id="rId21"/>
    <p:sldId id="308" r:id="rId22"/>
    <p:sldId id="309" r:id="rId23"/>
    <p:sldId id="310" r:id="rId24"/>
    <p:sldId id="311" r:id="rId25"/>
    <p:sldId id="313" r:id="rId26"/>
    <p:sldId id="315" r:id="rId27"/>
    <p:sldId id="314" r:id="rId28"/>
    <p:sldId id="316" r:id="rId29"/>
    <p:sldId id="312" r:id="rId30"/>
    <p:sldId id="317" r:id="rId31"/>
    <p:sldId id="293" r:id="rId3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3" autoAdjust="0"/>
    <p:restoredTop sz="94639" autoAdjust="0"/>
  </p:normalViewPr>
  <p:slideViewPr>
    <p:cSldViewPr snapToGrid="0">
      <p:cViewPr varScale="1">
        <p:scale>
          <a:sx n="120" d="100"/>
          <a:sy n="120" d="100"/>
        </p:scale>
        <p:origin x="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16/05/24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16/05/24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16/05/24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16/05/24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16/05/24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16/05/24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16/05/24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16/05/24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16/05/24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16/05/24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16/05/24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16/05/24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16/05/24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16/05/24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16/05/24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16/05/24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16/05/24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16/05/24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16/05/24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16/05/24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16/05/24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16/05/24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Timing della chirurgia bariatrica nel paziente oncologico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171" y="4072270"/>
            <a:ext cx="4526280" cy="2413590"/>
          </a:xfrm>
        </p:spPr>
        <p:txBody>
          <a:bodyPr>
            <a:normAutofit fontScale="62500" lnSpcReduction="20000"/>
          </a:bodyPr>
          <a:lstStyle/>
          <a:p>
            <a:r>
              <a:rPr lang="it-IT" sz="2800" b="1" dirty="0">
                <a:solidFill>
                  <a:srgbClr val="FFC000"/>
                </a:solidFill>
              </a:rPr>
              <a:t>Paolo </a:t>
            </a:r>
            <a:r>
              <a:rPr lang="it-IT" sz="2800" b="1" dirty="0" err="1">
                <a:solidFill>
                  <a:srgbClr val="FFC000"/>
                </a:solidFill>
              </a:rPr>
              <a:t>bernante</a:t>
            </a:r>
            <a:endParaRPr lang="it-IT" sz="2800" b="1" dirty="0">
              <a:solidFill>
                <a:srgbClr val="FFC000"/>
              </a:solidFill>
            </a:endParaRPr>
          </a:p>
          <a:p>
            <a:r>
              <a:rPr lang="it-IT" sz="2800" b="1" dirty="0">
                <a:solidFill>
                  <a:srgbClr val="FFC000"/>
                </a:solidFill>
              </a:rPr>
              <a:t>Francesca balsamo</a:t>
            </a:r>
          </a:p>
          <a:p>
            <a:r>
              <a:rPr lang="it-IT" sz="2800" b="1" dirty="0">
                <a:solidFill>
                  <a:srgbClr val="FFC000"/>
                </a:solidFill>
              </a:rPr>
              <a:t>Centro di chirurgia metabolica e </a:t>
            </a:r>
            <a:r>
              <a:rPr lang="it-IT" sz="2800" b="1" dirty="0" err="1">
                <a:solidFill>
                  <a:srgbClr val="FFC000"/>
                </a:solidFill>
              </a:rPr>
              <a:t>dell’obesita’</a:t>
            </a:r>
            <a:endParaRPr lang="it-IT" sz="2800" b="1" dirty="0">
              <a:solidFill>
                <a:srgbClr val="FFC000"/>
              </a:solidFill>
            </a:endParaRPr>
          </a:p>
          <a:p>
            <a:r>
              <a:rPr lang="it-IT" sz="2800" b="1" dirty="0">
                <a:solidFill>
                  <a:srgbClr val="FFC000"/>
                </a:solidFill>
              </a:rPr>
              <a:t>Irccs policlinico di </a:t>
            </a:r>
            <a:r>
              <a:rPr lang="it-IT" sz="2800" b="1" dirty="0" err="1">
                <a:solidFill>
                  <a:srgbClr val="FFC000"/>
                </a:solidFill>
              </a:rPr>
              <a:t>santorsola</a:t>
            </a:r>
            <a:endParaRPr lang="it-IT" sz="2800" b="1" dirty="0">
              <a:solidFill>
                <a:srgbClr val="FFC000"/>
              </a:solidFill>
            </a:endParaRPr>
          </a:p>
          <a:p>
            <a:r>
              <a:rPr lang="it-IT" sz="2800" b="1" dirty="0">
                <a:solidFill>
                  <a:srgbClr val="FFC000"/>
                </a:solidFill>
              </a:rPr>
              <a:t>Alma mater </a:t>
            </a:r>
            <a:r>
              <a:rPr lang="it-IT" sz="2800" b="1" dirty="0" err="1">
                <a:solidFill>
                  <a:srgbClr val="FFC000"/>
                </a:solidFill>
              </a:rPr>
              <a:t>studiorum</a:t>
            </a:r>
            <a:r>
              <a:rPr lang="it-IT" sz="2800" b="1" dirty="0">
                <a:solidFill>
                  <a:srgbClr val="FFC000"/>
                </a:solidFill>
              </a:rPr>
              <a:t> </a:t>
            </a:r>
            <a:r>
              <a:rPr lang="it-IT" sz="2800" b="1" dirty="0" err="1">
                <a:solidFill>
                  <a:srgbClr val="FFC000"/>
                </a:solidFill>
              </a:rPr>
              <a:t>universita’</a:t>
            </a:r>
            <a:r>
              <a:rPr lang="it-IT" sz="2800" b="1" dirty="0">
                <a:solidFill>
                  <a:srgbClr val="FFC000"/>
                </a:solidFill>
              </a:rPr>
              <a:t> di bologna</a:t>
            </a:r>
          </a:p>
          <a:p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5772899-6401-7C47-B3AC-456559B951E4}"/>
              </a:ext>
            </a:extLst>
          </p:cNvPr>
          <p:cNvSpPr txBox="1"/>
          <p:nvPr/>
        </p:nvSpPr>
        <p:spPr>
          <a:xfrm>
            <a:off x="127000" y="152400"/>
            <a:ext cx="538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Come si esprime l’ASMBS….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6B1052B-98A4-5647-A9B7-45D97DAA02FE}"/>
              </a:ext>
            </a:extLst>
          </p:cNvPr>
          <p:cNvSpPr txBox="1"/>
          <p:nvPr/>
        </p:nvSpPr>
        <p:spPr>
          <a:xfrm>
            <a:off x="747018" y="4382610"/>
            <a:ext cx="106979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/>
              <a:t>…</a:t>
            </a:r>
            <a:r>
              <a:rPr lang="it-IT" sz="2800" i="1" dirty="0" err="1"/>
              <a:t>Given</a:t>
            </a:r>
            <a:r>
              <a:rPr lang="it-IT" sz="2800" i="1" dirty="0"/>
              <a:t> the </a:t>
            </a:r>
            <a:r>
              <a:rPr lang="it-IT" sz="2800" i="1" dirty="0" err="1"/>
              <a:t>increased</a:t>
            </a:r>
            <a:r>
              <a:rPr lang="it-IT" sz="2800" i="1" dirty="0"/>
              <a:t> </a:t>
            </a:r>
            <a:r>
              <a:rPr lang="it-IT" sz="2800" i="1" dirty="0" err="1"/>
              <a:t>risk</a:t>
            </a:r>
            <a:r>
              <a:rPr lang="it-IT" sz="2800" i="1" dirty="0"/>
              <a:t> of </a:t>
            </a:r>
            <a:r>
              <a:rPr lang="it-IT" sz="2800" i="1" dirty="0" err="1"/>
              <a:t>cancers</a:t>
            </a:r>
            <a:r>
              <a:rPr lang="it-IT" sz="2800" i="1" dirty="0"/>
              <a:t> in </a:t>
            </a:r>
            <a:r>
              <a:rPr lang="it-IT" sz="2800" i="1" dirty="0" err="1"/>
              <a:t>patients</a:t>
            </a:r>
            <a:r>
              <a:rPr lang="it-IT" sz="2800" i="1" dirty="0"/>
              <a:t> with </a:t>
            </a:r>
            <a:r>
              <a:rPr lang="it-IT" sz="2800" i="1" dirty="0" err="1"/>
              <a:t>obesity</a:t>
            </a:r>
            <a:r>
              <a:rPr lang="it-IT" sz="2800" i="1" dirty="0"/>
              <a:t>, </a:t>
            </a:r>
            <a:r>
              <a:rPr lang="it-IT" sz="2800" i="1" dirty="0" err="1"/>
              <a:t>preoperative</a:t>
            </a:r>
            <a:r>
              <a:rPr lang="it-IT" sz="2800" i="1" dirty="0"/>
              <a:t> </a:t>
            </a:r>
            <a:r>
              <a:rPr lang="it-IT" sz="2800" i="1" dirty="0" err="1"/>
              <a:t>patients</a:t>
            </a:r>
            <a:r>
              <a:rPr lang="it-IT" sz="2800" i="1" dirty="0"/>
              <a:t> </a:t>
            </a:r>
            <a:r>
              <a:rPr lang="it-IT" sz="2800" i="1" dirty="0" err="1"/>
              <a:t>should</a:t>
            </a:r>
            <a:r>
              <a:rPr lang="it-IT" sz="2800" i="1" dirty="0"/>
              <a:t> </a:t>
            </a:r>
            <a:r>
              <a:rPr lang="it-IT" sz="2800" i="1" dirty="0" err="1"/>
              <a:t>undergo</a:t>
            </a:r>
            <a:r>
              <a:rPr lang="it-IT" sz="2800" i="1" dirty="0"/>
              <a:t> </a:t>
            </a:r>
            <a:r>
              <a:rPr lang="it-IT" sz="2800" i="1" dirty="0" err="1"/>
              <a:t>age</a:t>
            </a:r>
            <a:r>
              <a:rPr lang="it-IT" sz="2800" i="1" dirty="0"/>
              <a:t>-appropriate </a:t>
            </a:r>
            <a:r>
              <a:rPr lang="it-IT" sz="2800" i="1" dirty="0" err="1"/>
              <a:t>cancer</a:t>
            </a:r>
            <a:r>
              <a:rPr lang="it-IT" sz="2800" i="1" dirty="0"/>
              <a:t> screening, </a:t>
            </a:r>
            <a:r>
              <a:rPr lang="it-IT" sz="2800" i="1" dirty="0" err="1"/>
              <a:t>such</a:t>
            </a:r>
            <a:r>
              <a:rPr lang="it-IT" sz="2800" i="1" dirty="0"/>
              <a:t> </a:t>
            </a:r>
            <a:r>
              <a:rPr lang="it-IT" sz="2800" i="1" dirty="0" err="1"/>
              <a:t>as</a:t>
            </a:r>
            <a:r>
              <a:rPr lang="it-IT" sz="2800" i="1" dirty="0"/>
              <a:t> </a:t>
            </a:r>
            <a:r>
              <a:rPr lang="it-IT" sz="2800" i="1" dirty="0" err="1"/>
              <a:t>those</a:t>
            </a:r>
            <a:r>
              <a:rPr lang="it-IT" sz="2800" i="1" dirty="0"/>
              <a:t> </a:t>
            </a:r>
            <a:r>
              <a:rPr lang="it-IT" sz="2800" i="1" dirty="0" err="1"/>
              <a:t>recommended</a:t>
            </a:r>
            <a:r>
              <a:rPr lang="it-IT" sz="2800" i="1" dirty="0"/>
              <a:t> by the American </a:t>
            </a:r>
            <a:r>
              <a:rPr lang="it-IT" sz="2800" i="1" dirty="0" err="1"/>
              <a:t>Cancer</a:t>
            </a:r>
            <a:r>
              <a:rPr lang="it-IT" sz="2800" i="1" dirty="0"/>
              <a:t> Society (</a:t>
            </a:r>
            <a:r>
              <a:rPr lang="it-IT" sz="2800" i="1" dirty="0" err="1"/>
              <a:t>www.cancer.org</a:t>
            </a:r>
            <a:r>
              <a:rPr lang="it-IT" sz="2800" i="1" dirty="0"/>
              <a:t>) and the ASMBS…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09FCEBB-2499-304E-8C92-CE172587B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54" y="821505"/>
            <a:ext cx="10145691" cy="31812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504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1CA794B-335F-A549-9FCD-1B1327F8964D}"/>
              </a:ext>
            </a:extLst>
          </p:cNvPr>
          <p:cNvSpPr txBox="1"/>
          <p:nvPr/>
        </p:nvSpPr>
        <p:spPr>
          <a:xfrm>
            <a:off x="440267" y="457200"/>
            <a:ext cx="11159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PROPOSTA….</a:t>
            </a:r>
          </a:p>
          <a:p>
            <a:r>
              <a:rPr lang="it-IT" sz="3200" u="sng" dirty="0"/>
              <a:t>Annoverare nel work up </a:t>
            </a:r>
            <a:r>
              <a:rPr lang="it-IT" sz="3200" u="sng" dirty="0" err="1"/>
              <a:t>pre</a:t>
            </a:r>
            <a:r>
              <a:rPr lang="it-IT" sz="3200" u="sng" dirty="0"/>
              <a:t>-operatorio del paziente </a:t>
            </a:r>
            <a:r>
              <a:rPr lang="it-IT" sz="3200" u="sng" dirty="0" err="1"/>
              <a:t>bariatrico</a:t>
            </a:r>
            <a:r>
              <a:rPr lang="it-IT" sz="32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2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DAFC7E-E1B5-2C4E-A65C-D7BECA30F63B}"/>
              </a:ext>
            </a:extLst>
          </p:cNvPr>
          <p:cNvSpPr txBox="1"/>
          <p:nvPr/>
        </p:nvSpPr>
        <p:spPr>
          <a:xfrm>
            <a:off x="648419" y="2128533"/>
            <a:ext cx="10649548" cy="3970318"/>
          </a:xfrm>
          <a:prstGeom prst="rect">
            <a:avLst/>
          </a:prstGeom>
          <a:noFill/>
          <a:ln w="38100"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/>
              <a:t>Gastroscopia, ecografia addominale.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/>
              <a:t>Invito ad adesione dei programmi di screening disponibili (SOF, mammografia, PAP test, PSA…)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/>
              <a:t>Esame ginecologico in donne post-menopausa?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/>
              <a:t>Approfondimento diagnostico delle </a:t>
            </a:r>
            <a:r>
              <a:rPr lang="it-IT" sz="3600" dirty="0" err="1"/>
              <a:t>anemizzazioni</a:t>
            </a:r>
            <a:endParaRPr lang="it-IT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 err="1"/>
              <a:t>Fibroscan</a:t>
            </a:r>
            <a:r>
              <a:rPr lang="it-IT" sz="3600" dirty="0"/>
              <a:t> epatico? Ecografia tiroidea? </a:t>
            </a:r>
          </a:p>
          <a:p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235006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8C19DB8-FB7F-FE45-B50F-B24E00AE8BFB}"/>
              </a:ext>
            </a:extLst>
          </p:cNvPr>
          <p:cNvSpPr txBox="1"/>
          <p:nvPr/>
        </p:nvSpPr>
        <p:spPr>
          <a:xfrm>
            <a:off x="1473200" y="525668"/>
            <a:ext cx="63190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IL MIO PAZIENTE CANDIDATO A CHIRURGIA BARIATRICA </a:t>
            </a:r>
          </a:p>
          <a:p>
            <a:pPr algn="ctr"/>
            <a:r>
              <a:rPr lang="it-IT" sz="2800" b="1" u="sng" dirty="0"/>
              <a:t>E’ ATTIVAMENTE ONCOLOGICO O HA UN PASSATO ONCOLOGICO.</a:t>
            </a:r>
          </a:p>
          <a:p>
            <a:pPr algn="ctr"/>
            <a:r>
              <a:rPr lang="it-IT" sz="2800" b="1" u="sng" dirty="0"/>
              <a:t>POSSO OPERARLO?</a:t>
            </a:r>
          </a:p>
        </p:txBody>
      </p:sp>
      <p:pic>
        <p:nvPicPr>
          <p:cNvPr id="4" name="Picture 2" descr="Consigliare i dubbiosi | IL CIELO SOTTO LA TERRA">
            <a:extLst>
              <a:ext uri="{FF2B5EF4-FFF2-40B4-BE49-F238E27FC236}">
                <a16:creationId xmlns:a16="http://schemas.microsoft.com/office/drawing/2014/main" id="{B17D19BE-5E0C-E248-BF32-30E0362A9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8"/>
          <a:stretch/>
        </p:blipFill>
        <p:spPr bwMode="auto">
          <a:xfrm>
            <a:off x="1013883" y="2520592"/>
            <a:ext cx="1866900" cy="39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uvola 4">
            <a:extLst>
              <a:ext uri="{FF2B5EF4-FFF2-40B4-BE49-F238E27FC236}">
                <a16:creationId xmlns:a16="http://schemas.microsoft.com/office/drawing/2014/main" id="{86F85ACA-DBA0-5448-B4B2-3305EAF22D24}"/>
              </a:ext>
            </a:extLst>
          </p:cNvPr>
          <p:cNvSpPr/>
          <p:nvPr/>
        </p:nvSpPr>
        <p:spPr>
          <a:xfrm>
            <a:off x="423333" y="101600"/>
            <a:ext cx="8929307" cy="3327400"/>
          </a:xfrm>
          <a:prstGeom prst="cloud">
            <a:avLst/>
          </a:prstGeom>
          <a:noFill/>
          <a:ln w="38100">
            <a:solidFill>
              <a:srgbClr val="4A6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81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588EFBA-9C4C-E44C-9078-F3BE83CF0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33" y="2793534"/>
            <a:ext cx="2654300" cy="37341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A755CED-67AE-8444-A419-32E6CE22B30C}"/>
              </a:ext>
            </a:extLst>
          </p:cNvPr>
          <p:cNvSpPr txBox="1"/>
          <p:nvPr/>
        </p:nvSpPr>
        <p:spPr>
          <a:xfrm>
            <a:off x="643467" y="1303865"/>
            <a:ext cx="73490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…</a:t>
            </a:r>
            <a:r>
              <a:rPr lang="it-IT" sz="3200" i="1" dirty="0"/>
              <a:t>Alla luce dei risultati oncologici registrati, gli Autori concludono che una pregressa diagnosi di neoplasia non rappresenta controindicazione a eseguire una procedura chirurgica </a:t>
            </a:r>
            <a:r>
              <a:rPr lang="it-IT" sz="3200" i="1" dirty="0" err="1"/>
              <a:t>bariatrica</a:t>
            </a:r>
            <a:r>
              <a:rPr lang="it-IT" sz="3200" i="1" dirty="0"/>
              <a:t> se la remissione della patologia neoplastica è completa e non vi sono sospetti di eventuali recidive e/o metastasi</a:t>
            </a:r>
            <a:r>
              <a:rPr lang="it-IT" sz="3200" dirty="0"/>
              <a:t>…</a:t>
            </a:r>
          </a:p>
          <a:p>
            <a:r>
              <a:rPr lang="it-IT" sz="2000" dirty="0"/>
              <a:t>(LIVELLO DI EVIDENZA: 3; GRADO DI RACCOMANDAZIONE: C).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19A68D5-06D1-3548-B7A1-D0C06C2A8C3F}"/>
              </a:ext>
            </a:extLst>
          </p:cNvPr>
          <p:cNvSpPr txBox="1"/>
          <p:nvPr/>
        </p:nvSpPr>
        <p:spPr>
          <a:xfrm>
            <a:off x="127000" y="152400"/>
            <a:ext cx="538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Come si esprime la SICOB….</a:t>
            </a:r>
          </a:p>
        </p:txBody>
      </p:sp>
    </p:spTree>
    <p:extLst>
      <p:ext uri="{BB962C8B-B14F-4D97-AF65-F5344CB8AC3E}">
        <p14:creationId xmlns:p14="http://schemas.microsoft.com/office/powerpoint/2010/main" val="3780268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2" descr="Via libera al disegno di legge sull'oblio oncologico, arriva l'ok: vittoria  per gli ex malati di tumore">
            <a:extLst>
              <a:ext uri="{FF2B5EF4-FFF2-40B4-BE49-F238E27FC236}">
                <a16:creationId xmlns:a16="http://schemas.microsoft.com/office/drawing/2014/main" id="{43024DBA-05BB-3B47-97B1-C0AF91B0A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49" y="970488"/>
            <a:ext cx="7274983" cy="37895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68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C361858-14D4-D148-9F95-EEFBE2C8E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28" y="1513381"/>
            <a:ext cx="10159343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9AE4A51-215C-2E42-A828-5AF94CD5D1D0}"/>
              </a:ext>
            </a:extLst>
          </p:cNvPr>
          <p:cNvSpPr txBox="1"/>
          <p:nvPr/>
        </p:nvSpPr>
        <p:spPr>
          <a:xfrm>
            <a:off x="127000" y="152400"/>
            <a:ext cx="538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Come si esprime l’ASMBS….</a:t>
            </a:r>
          </a:p>
        </p:txBody>
      </p:sp>
    </p:spTree>
    <p:extLst>
      <p:ext uri="{BB962C8B-B14F-4D97-AF65-F5344CB8AC3E}">
        <p14:creationId xmlns:p14="http://schemas.microsoft.com/office/powerpoint/2010/main" val="3016123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23F8F0-DFB9-B241-A57B-E3B22D8305EA}"/>
              </a:ext>
            </a:extLst>
          </p:cNvPr>
          <p:cNvSpPr txBox="1"/>
          <p:nvPr/>
        </p:nvSpPr>
        <p:spPr>
          <a:xfrm>
            <a:off x="2933700" y="169333"/>
            <a:ext cx="6324600" cy="523220"/>
          </a:xfrm>
          <a:prstGeom prst="rect">
            <a:avLst/>
          </a:prstGeom>
          <a:noFill/>
          <a:ln w="38100"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CANCRO DELLA MAMMELLA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0E6D713-B48A-A24B-90D5-57E0B4B8F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37" y="2068035"/>
            <a:ext cx="8517326" cy="337608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E50B5B0-F31A-F745-A256-37FE1922C8C6}"/>
              </a:ext>
            </a:extLst>
          </p:cNvPr>
          <p:cNvSpPr txBox="1"/>
          <p:nvPr/>
        </p:nvSpPr>
        <p:spPr>
          <a:xfrm>
            <a:off x="2438400" y="999067"/>
            <a:ext cx="7467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ASMBS POSITION STATEMENT, S.O.A.R.D 2020</a:t>
            </a:r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F4961BBB-37AB-B040-8762-BFC04D6414EB}"/>
              </a:ext>
            </a:extLst>
          </p:cNvPr>
          <p:cNvCxnSpPr/>
          <p:nvPr/>
        </p:nvCxnSpPr>
        <p:spPr>
          <a:xfrm>
            <a:off x="3200400" y="2912533"/>
            <a:ext cx="69934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2CEFD81A-0FA4-F346-8EC0-FFE1767AF768}"/>
              </a:ext>
            </a:extLst>
          </p:cNvPr>
          <p:cNvCxnSpPr>
            <a:cxnSpLocks/>
          </p:cNvCxnSpPr>
          <p:nvPr/>
        </p:nvCxnSpPr>
        <p:spPr>
          <a:xfrm>
            <a:off x="4233333" y="4978399"/>
            <a:ext cx="59605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EB1D48A3-F0A4-6248-A280-F9DEDA4B016F}"/>
              </a:ext>
            </a:extLst>
          </p:cNvPr>
          <p:cNvCxnSpPr>
            <a:cxnSpLocks/>
          </p:cNvCxnSpPr>
          <p:nvPr/>
        </p:nvCxnSpPr>
        <p:spPr>
          <a:xfrm>
            <a:off x="1905069" y="5393319"/>
            <a:ext cx="52069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7DC0AE2C-EEA8-2B4D-95FA-307C084861CA}"/>
              </a:ext>
            </a:extLst>
          </p:cNvPr>
          <p:cNvCxnSpPr>
            <a:cxnSpLocks/>
          </p:cNvCxnSpPr>
          <p:nvPr/>
        </p:nvCxnSpPr>
        <p:spPr>
          <a:xfrm>
            <a:off x="2019334" y="3295044"/>
            <a:ext cx="4190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9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23F8F0-DFB9-B241-A57B-E3B22D8305EA}"/>
              </a:ext>
            </a:extLst>
          </p:cNvPr>
          <p:cNvSpPr txBox="1"/>
          <p:nvPr/>
        </p:nvSpPr>
        <p:spPr>
          <a:xfrm>
            <a:off x="2933700" y="169333"/>
            <a:ext cx="6324600" cy="523220"/>
          </a:xfrm>
          <a:prstGeom prst="rect">
            <a:avLst/>
          </a:prstGeom>
          <a:noFill/>
          <a:ln w="38100"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CANCRO DELLA MAMMELLA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E50B5B0-F31A-F745-A256-37FE1922C8C6}"/>
              </a:ext>
            </a:extLst>
          </p:cNvPr>
          <p:cNvSpPr txBox="1"/>
          <p:nvPr/>
        </p:nvSpPr>
        <p:spPr>
          <a:xfrm>
            <a:off x="2438400" y="999067"/>
            <a:ext cx="7467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ASMBS POSITION STATEMENT, S.O.A.R.D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E23B3C3-09E8-E14F-A2CE-B84B70A00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91" y="2546180"/>
            <a:ext cx="9969818" cy="2442804"/>
          </a:xfrm>
          <a:prstGeom prst="rect">
            <a:avLst/>
          </a:prstGeom>
        </p:spPr>
      </p:pic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593342FD-FDCD-EF4A-84B8-6CDBEED53258}"/>
              </a:ext>
            </a:extLst>
          </p:cNvPr>
          <p:cNvCxnSpPr>
            <a:cxnSpLocks/>
          </p:cNvCxnSpPr>
          <p:nvPr/>
        </p:nvCxnSpPr>
        <p:spPr>
          <a:xfrm>
            <a:off x="8077200" y="2946400"/>
            <a:ext cx="274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B3CC1A7D-A8B5-9747-B9DE-D6D26E38F84E}"/>
              </a:ext>
            </a:extLst>
          </p:cNvPr>
          <p:cNvCxnSpPr>
            <a:cxnSpLocks/>
          </p:cNvCxnSpPr>
          <p:nvPr/>
        </p:nvCxnSpPr>
        <p:spPr>
          <a:xfrm>
            <a:off x="1187291" y="3429000"/>
            <a:ext cx="80710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AC9CE73D-A86E-FE48-B9C0-C0D48679C1E4}"/>
              </a:ext>
            </a:extLst>
          </p:cNvPr>
          <p:cNvCxnSpPr>
            <a:cxnSpLocks/>
          </p:cNvCxnSpPr>
          <p:nvPr/>
        </p:nvCxnSpPr>
        <p:spPr>
          <a:xfrm>
            <a:off x="2116667" y="4385733"/>
            <a:ext cx="8568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2524556F-D1A2-DB41-AA61-44CC6023AF6B}"/>
              </a:ext>
            </a:extLst>
          </p:cNvPr>
          <p:cNvCxnSpPr>
            <a:cxnSpLocks/>
          </p:cNvCxnSpPr>
          <p:nvPr/>
        </p:nvCxnSpPr>
        <p:spPr>
          <a:xfrm>
            <a:off x="1236133" y="4859866"/>
            <a:ext cx="76877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9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23F8F0-DFB9-B241-A57B-E3B22D8305EA}"/>
              </a:ext>
            </a:extLst>
          </p:cNvPr>
          <p:cNvSpPr txBox="1"/>
          <p:nvPr/>
        </p:nvSpPr>
        <p:spPr>
          <a:xfrm>
            <a:off x="2933700" y="169333"/>
            <a:ext cx="6324600" cy="523220"/>
          </a:xfrm>
          <a:prstGeom prst="rect">
            <a:avLst/>
          </a:prstGeom>
          <a:noFill/>
          <a:ln w="38100"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CANCRI ESOFAGO-GASTRICI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E50B5B0-F31A-F745-A256-37FE1922C8C6}"/>
              </a:ext>
            </a:extLst>
          </p:cNvPr>
          <p:cNvSpPr txBox="1"/>
          <p:nvPr/>
        </p:nvSpPr>
        <p:spPr>
          <a:xfrm>
            <a:off x="2438400" y="999067"/>
            <a:ext cx="7467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ASMBS POSITION STATEMENT, S.O.A.R.D 2020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858158D-643E-B545-9DC5-597E98016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01" y="2107754"/>
            <a:ext cx="8872734" cy="85630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A9159E3-E951-F94C-9902-4A7808B93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43" y="3732234"/>
            <a:ext cx="9727914" cy="1906278"/>
          </a:xfrm>
          <a:prstGeom prst="rect">
            <a:avLst/>
          </a:prstGeom>
        </p:spPr>
      </p:pic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A90043E6-AC42-8A41-A5B8-662A28A81746}"/>
              </a:ext>
            </a:extLst>
          </p:cNvPr>
          <p:cNvCxnSpPr>
            <a:cxnSpLocks/>
          </p:cNvCxnSpPr>
          <p:nvPr/>
        </p:nvCxnSpPr>
        <p:spPr>
          <a:xfrm>
            <a:off x="8703733" y="2480733"/>
            <a:ext cx="19769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DB8B64F7-3969-2F46-8DBA-A930D5D5E1A2}"/>
              </a:ext>
            </a:extLst>
          </p:cNvPr>
          <p:cNvCxnSpPr>
            <a:cxnSpLocks/>
          </p:cNvCxnSpPr>
          <p:nvPr/>
        </p:nvCxnSpPr>
        <p:spPr>
          <a:xfrm>
            <a:off x="1936601" y="2972522"/>
            <a:ext cx="11960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2D77B51A-9BFD-DD46-93B8-310256557808}"/>
              </a:ext>
            </a:extLst>
          </p:cNvPr>
          <p:cNvCxnSpPr>
            <a:cxnSpLocks/>
          </p:cNvCxnSpPr>
          <p:nvPr/>
        </p:nvCxnSpPr>
        <p:spPr>
          <a:xfrm>
            <a:off x="2849035" y="5105400"/>
            <a:ext cx="80710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F518D3EF-88DB-E345-A305-7DEC98E91826}"/>
              </a:ext>
            </a:extLst>
          </p:cNvPr>
          <p:cNvCxnSpPr>
            <a:cxnSpLocks/>
          </p:cNvCxnSpPr>
          <p:nvPr/>
        </p:nvCxnSpPr>
        <p:spPr>
          <a:xfrm>
            <a:off x="1475158" y="5630045"/>
            <a:ext cx="9444886" cy="84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losione 2 24">
            <a:extLst>
              <a:ext uri="{FF2B5EF4-FFF2-40B4-BE49-F238E27FC236}">
                <a16:creationId xmlns:a16="http://schemas.microsoft.com/office/drawing/2014/main" id="{859EFB1C-586F-2F49-963A-5D87DE1BABB7}"/>
              </a:ext>
            </a:extLst>
          </p:cNvPr>
          <p:cNvSpPr/>
          <p:nvPr/>
        </p:nvSpPr>
        <p:spPr>
          <a:xfrm>
            <a:off x="1253062" y="1641034"/>
            <a:ext cx="10515600" cy="3058153"/>
          </a:xfrm>
          <a:prstGeom prst="irregularSeal2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CC3DB38-59C7-E945-B255-0231A15E4852}"/>
              </a:ext>
            </a:extLst>
          </p:cNvPr>
          <p:cNvSpPr txBox="1"/>
          <p:nvPr/>
        </p:nvSpPr>
        <p:spPr>
          <a:xfrm>
            <a:off x="999067" y="2607733"/>
            <a:ext cx="1041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4A66AC"/>
                </a:solidFill>
              </a:rPr>
              <a:t>EGDS PRE-OPERATORIA </a:t>
            </a:r>
          </a:p>
          <a:p>
            <a:pPr algn="ctr"/>
            <a:r>
              <a:rPr lang="it-IT" sz="4000" b="1" dirty="0">
                <a:solidFill>
                  <a:srgbClr val="4A66AC"/>
                </a:solidFill>
              </a:rPr>
              <a:t>A TUTTI I PAZIENTI!!!</a:t>
            </a:r>
          </a:p>
        </p:txBody>
      </p:sp>
    </p:spTree>
    <p:extLst>
      <p:ext uri="{BB962C8B-B14F-4D97-AF65-F5344CB8AC3E}">
        <p14:creationId xmlns:p14="http://schemas.microsoft.com/office/powerpoint/2010/main" val="11192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23F8F0-DFB9-B241-A57B-E3B22D8305EA}"/>
              </a:ext>
            </a:extLst>
          </p:cNvPr>
          <p:cNvSpPr txBox="1"/>
          <p:nvPr/>
        </p:nvSpPr>
        <p:spPr>
          <a:xfrm>
            <a:off x="2933700" y="169333"/>
            <a:ext cx="6324600" cy="523220"/>
          </a:xfrm>
          <a:prstGeom prst="rect">
            <a:avLst/>
          </a:prstGeom>
          <a:noFill/>
          <a:ln w="38100"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GIST GASTRICI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E50B5B0-F31A-F745-A256-37FE1922C8C6}"/>
              </a:ext>
            </a:extLst>
          </p:cNvPr>
          <p:cNvSpPr txBox="1"/>
          <p:nvPr/>
        </p:nvSpPr>
        <p:spPr>
          <a:xfrm>
            <a:off x="2438400" y="999067"/>
            <a:ext cx="7467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ASMBS POSITION STATEMENT, S.O.A.R.D 2020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A2CC31B-5330-534D-A70D-8F7918173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0" y="2390649"/>
            <a:ext cx="10909839" cy="2010833"/>
          </a:xfrm>
          <a:prstGeom prst="rect">
            <a:avLst/>
          </a:prstGeom>
        </p:spPr>
      </p:pic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1E0F9664-3B04-B544-88D3-CB6865148D16}"/>
              </a:ext>
            </a:extLst>
          </p:cNvPr>
          <p:cNvCxnSpPr>
            <a:cxnSpLocks/>
          </p:cNvCxnSpPr>
          <p:nvPr/>
        </p:nvCxnSpPr>
        <p:spPr>
          <a:xfrm>
            <a:off x="3083824" y="3310467"/>
            <a:ext cx="78720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B1630201-29FB-2B4C-BD9C-633C9450686F}"/>
              </a:ext>
            </a:extLst>
          </p:cNvPr>
          <p:cNvCxnSpPr>
            <a:cxnSpLocks/>
          </p:cNvCxnSpPr>
          <p:nvPr/>
        </p:nvCxnSpPr>
        <p:spPr>
          <a:xfrm>
            <a:off x="700458" y="3835400"/>
            <a:ext cx="80710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52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9468AFE2-E807-4B4E-BF23-182AE13A3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10" y="30424"/>
            <a:ext cx="5544930" cy="646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836436B2-A755-5641-ACB3-AC2C47EF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55" y="30424"/>
            <a:ext cx="6132815" cy="1786157"/>
          </a:xfrm>
          <a:prstGeom prst="rect">
            <a:avLst/>
          </a:prstGeom>
          <a:noFill/>
          <a:ln>
            <a:solidFill>
              <a:srgbClr val="4A66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976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23F8F0-DFB9-B241-A57B-E3B22D8305EA}"/>
              </a:ext>
            </a:extLst>
          </p:cNvPr>
          <p:cNvSpPr txBox="1"/>
          <p:nvPr/>
        </p:nvSpPr>
        <p:spPr>
          <a:xfrm>
            <a:off x="2933700" y="169333"/>
            <a:ext cx="6324600" cy="523220"/>
          </a:xfrm>
          <a:prstGeom prst="rect">
            <a:avLst/>
          </a:prstGeom>
          <a:noFill/>
          <a:ln w="38100"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CARCINOMA EPATOCELLULARE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E50B5B0-F31A-F745-A256-37FE1922C8C6}"/>
              </a:ext>
            </a:extLst>
          </p:cNvPr>
          <p:cNvSpPr txBox="1"/>
          <p:nvPr/>
        </p:nvSpPr>
        <p:spPr>
          <a:xfrm>
            <a:off x="2438400" y="999067"/>
            <a:ext cx="7467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ASMBS POSITION STATEMENT, S.O.A.R.D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411EA11-24C0-1B4B-9E16-75B9D5D60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2" y="2807174"/>
            <a:ext cx="10872196" cy="1575681"/>
          </a:xfrm>
          <a:prstGeom prst="rect">
            <a:avLst/>
          </a:prstGeom>
        </p:spPr>
      </p:pic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CEF0E6A9-F241-4C47-9EC2-0D2E4ED00AFD}"/>
              </a:ext>
            </a:extLst>
          </p:cNvPr>
          <p:cNvCxnSpPr>
            <a:cxnSpLocks/>
          </p:cNvCxnSpPr>
          <p:nvPr/>
        </p:nvCxnSpPr>
        <p:spPr>
          <a:xfrm>
            <a:off x="659902" y="3818467"/>
            <a:ext cx="108721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ACDDF5E3-F6BB-974E-81D8-76C6E376B4F3}"/>
              </a:ext>
            </a:extLst>
          </p:cNvPr>
          <p:cNvCxnSpPr>
            <a:cxnSpLocks/>
          </p:cNvCxnSpPr>
          <p:nvPr/>
        </p:nvCxnSpPr>
        <p:spPr>
          <a:xfrm>
            <a:off x="10143067" y="3259667"/>
            <a:ext cx="13890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899C68EE-8A09-5B47-A0AC-9349C0AA1B3B}"/>
              </a:ext>
            </a:extLst>
          </p:cNvPr>
          <p:cNvCxnSpPr>
            <a:cxnSpLocks/>
          </p:cNvCxnSpPr>
          <p:nvPr/>
        </p:nvCxnSpPr>
        <p:spPr>
          <a:xfrm>
            <a:off x="659902" y="4391322"/>
            <a:ext cx="15244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losione 2 19">
            <a:extLst>
              <a:ext uri="{FF2B5EF4-FFF2-40B4-BE49-F238E27FC236}">
                <a16:creationId xmlns:a16="http://schemas.microsoft.com/office/drawing/2014/main" id="{2A4C9574-9AED-2B4E-8755-8E339DCA2336}"/>
              </a:ext>
            </a:extLst>
          </p:cNvPr>
          <p:cNvSpPr/>
          <p:nvPr/>
        </p:nvSpPr>
        <p:spPr>
          <a:xfrm>
            <a:off x="1402664" y="1460732"/>
            <a:ext cx="10515600" cy="4516735"/>
          </a:xfrm>
          <a:prstGeom prst="irregularSeal2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3B7DEC8-B5BF-0846-8F9E-D8FE8C58F496}"/>
              </a:ext>
            </a:extLst>
          </p:cNvPr>
          <p:cNvSpPr txBox="1"/>
          <p:nvPr/>
        </p:nvSpPr>
        <p:spPr>
          <a:xfrm>
            <a:off x="999067" y="2607733"/>
            <a:ext cx="1041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4A66AC"/>
                </a:solidFill>
              </a:rPr>
              <a:t>OPERIAMOLI </a:t>
            </a:r>
          </a:p>
          <a:p>
            <a:pPr algn="ctr"/>
            <a:r>
              <a:rPr lang="it-IT" sz="4000" b="1" dirty="0">
                <a:solidFill>
                  <a:srgbClr val="4A66AC"/>
                </a:solidFill>
              </a:rPr>
              <a:t>QUANDO E’ ANCORA </a:t>
            </a:r>
          </a:p>
          <a:p>
            <a:pPr algn="ctr"/>
            <a:r>
              <a:rPr lang="it-IT" sz="4000" b="1" dirty="0">
                <a:solidFill>
                  <a:srgbClr val="4A66AC"/>
                </a:solidFill>
              </a:rPr>
              <a:t>NASH/CIRROSI COMPENSATA!!!</a:t>
            </a:r>
          </a:p>
        </p:txBody>
      </p:sp>
    </p:spTree>
    <p:extLst>
      <p:ext uri="{BB962C8B-B14F-4D97-AF65-F5344CB8AC3E}">
        <p14:creationId xmlns:p14="http://schemas.microsoft.com/office/powerpoint/2010/main" val="125008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23F8F0-DFB9-B241-A57B-E3B22D8305EA}"/>
              </a:ext>
            </a:extLst>
          </p:cNvPr>
          <p:cNvSpPr txBox="1"/>
          <p:nvPr/>
        </p:nvSpPr>
        <p:spPr>
          <a:xfrm>
            <a:off x="2933700" y="169333"/>
            <a:ext cx="6324600" cy="523220"/>
          </a:xfrm>
          <a:prstGeom prst="rect">
            <a:avLst/>
          </a:prstGeom>
          <a:noFill/>
          <a:ln w="38100"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CANCRI TIROIDEI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E50B5B0-F31A-F745-A256-37FE1922C8C6}"/>
              </a:ext>
            </a:extLst>
          </p:cNvPr>
          <p:cNvSpPr txBox="1"/>
          <p:nvPr/>
        </p:nvSpPr>
        <p:spPr>
          <a:xfrm>
            <a:off x="2438400" y="999067"/>
            <a:ext cx="7467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ASMBS POSITION STATEMENT, S.O.A.R.D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E7B541F-46A1-8148-B787-291F2848A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42" y="1885854"/>
            <a:ext cx="10087116" cy="3423506"/>
          </a:xfrm>
          <a:prstGeom prst="rect">
            <a:avLst/>
          </a:prstGeom>
        </p:spPr>
      </p:pic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DEE81E88-1117-B64F-B7CB-28F9CE8B65AB}"/>
              </a:ext>
            </a:extLst>
          </p:cNvPr>
          <p:cNvCxnSpPr>
            <a:cxnSpLocks/>
          </p:cNvCxnSpPr>
          <p:nvPr/>
        </p:nvCxnSpPr>
        <p:spPr>
          <a:xfrm>
            <a:off x="1187291" y="2802467"/>
            <a:ext cx="67036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F533BE4D-98A1-5B4F-82E6-C96E299D6991}"/>
              </a:ext>
            </a:extLst>
          </p:cNvPr>
          <p:cNvCxnSpPr>
            <a:cxnSpLocks/>
          </p:cNvCxnSpPr>
          <p:nvPr/>
        </p:nvCxnSpPr>
        <p:spPr>
          <a:xfrm>
            <a:off x="6519333" y="4258734"/>
            <a:ext cx="4436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E23C619F-00F5-D84C-BFFD-6C8B4951683C}"/>
              </a:ext>
            </a:extLst>
          </p:cNvPr>
          <p:cNvCxnSpPr>
            <a:cxnSpLocks/>
          </p:cNvCxnSpPr>
          <p:nvPr/>
        </p:nvCxnSpPr>
        <p:spPr>
          <a:xfrm>
            <a:off x="1187291" y="4766734"/>
            <a:ext cx="97685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864A3E15-359F-AC43-8309-017ACF04A889}"/>
              </a:ext>
            </a:extLst>
          </p:cNvPr>
          <p:cNvCxnSpPr>
            <a:cxnSpLocks/>
          </p:cNvCxnSpPr>
          <p:nvPr/>
        </p:nvCxnSpPr>
        <p:spPr>
          <a:xfrm>
            <a:off x="1187291" y="5275494"/>
            <a:ext cx="83800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88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23F8F0-DFB9-B241-A57B-E3B22D8305EA}"/>
              </a:ext>
            </a:extLst>
          </p:cNvPr>
          <p:cNvSpPr txBox="1"/>
          <p:nvPr/>
        </p:nvSpPr>
        <p:spPr>
          <a:xfrm>
            <a:off x="2933700" y="169333"/>
            <a:ext cx="6324600" cy="523220"/>
          </a:xfrm>
          <a:prstGeom prst="rect">
            <a:avLst/>
          </a:prstGeom>
          <a:noFill/>
          <a:ln w="38100"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TUMORI ENDOMETRIALI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F1935895-1F0A-6145-A033-C12F6C7A3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160"/>
            <a:ext cx="6573078" cy="1679254"/>
          </a:xfrm>
          <a:prstGeom prst="rect">
            <a:avLst/>
          </a:prstGeom>
          <a:ln w="28575">
            <a:solidFill>
              <a:srgbClr val="0052A0"/>
            </a:solidFill>
          </a:ln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D80543A1-BA94-F746-8DC2-C92B256B1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21" y="2964867"/>
            <a:ext cx="6366333" cy="3107176"/>
          </a:xfrm>
          <a:prstGeom prst="rect">
            <a:avLst/>
          </a:prstGeom>
        </p:spPr>
      </p:pic>
      <p:sp>
        <p:nvSpPr>
          <p:cNvPr id="23" name="Fumetto 2 22">
            <a:extLst>
              <a:ext uri="{FF2B5EF4-FFF2-40B4-BE49-F238E27FC236}">
                <a16:creationId xmlns:a16="http://schemas.microsoft.com/office/drawing/2014/main" id="{B9D3D626-8EAC-5F48-BC90-EA9B024ACEF6}"/>
              </a:ext>
            </a:extLst>
          </p:cNvPr>
          <p:cNvSpPr/>
          <p:nvPr/>
        </p:nvSpPr>
        <p:spPr>
          <a:xfrm>
            <a:off x="1887102" y="1351361"/>
            <a:ext cx="7402672" cy="3302930"/>
          </a:xfrm>
          <a:prstGeom prst="wedgeRoundRectCallout">
            <a:avLst>
              <a:gd name="adj1" fmla="val 30132"/>
              <a:gd name="adj2" fmla="val 68147"/>
              <a:gd name="adj3" fmla="val 16667"/>
            </a:avLst>
          </a:prstGeom>
          <a:solidFill>
            <a:schemeClr val="bg1"/>
          </a:solidFill>
          <a:ln w="28575">
            <a:solidFill>
              <a:srgbClr val="005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- Minore accesso al trattamento chirurgico a causa dell’elevato rischio </a:t>
            </a:r>
            <a:r>
              <a:rPr lang="it-IT" sz="2400" dirty="0" err="1">
                <a:solidFill>
                  <a:schemeClr val="tx1"/>
                </a:solidFill>
              </a:rPr>
              <a:t>comorbidità</a:t>
            </a:r>
            <a:r>
              <a:rPr lang="it-IT" sz="2400" dirty="0">
                <a:solidFill>
                  <a:schemeClr val="tx1"/>
                </a:solidFill>
              </a:rPr>
              <a:t>-relato</a:t>
            </a:r>
          </a:p>
          <a:p>
            <a:r>
              <a:rPr lang="it-IT" sz="2400" dirty="0">
                <a:solidFill>
                  <a:schemeClr val="tx1"/>
                </a:solidFill>
              </a:rPr>
              <a:t> - Maggior tasso di R1 e </a:t>
            </a:r>
            <a:r>
              <a:rPr lang="it-IT" sz="2400" dirty="0" err="1">
                <a:solidFill>
                  <a:schemeClr val="tx1"/>
                </a:solidFill>
              </a:rPr>
              <a:t>linfadenectomia</a:t>
            </a:r>
            <a:r>
              <a:rPr lang="it-IT" sz="2400" dirty="0">
                <a:solidFill>
                  <a:schemeClr val="tx1"/>
                </a:solidFill>
              </a:rPr>
              <a:t> meno radicale</a:t>
            </a:r>
          </a:p>
          <a:p>
            <a:r>
              <a:rPr lang="it-IT" sz="2400" dirty="0">
                <a:solidFill>
                  <a:schemeClr val="tx1"/>
                </a:solidFill>
              </a:rPr>
              <a:t> - Maggior tasso di complicanze post-operatorie con conseguente ritardo nelle terapie adiuvanti</a:t>
            </a:r>
          </a:p>
          <a:p>
            <a:r>
              <a:rPr lang="it-IT" sz="2400" dirty="0">
                <a:solidFill>
                  <a:schemeClr val="tx1"/>
                </a:solidFill>
              </a:rPr>
              <a:t> - Minor accesso alle terapie adiuvanti per </a:t>
            </a:r>
            <a:r>
              <a:rPr lang="it-IT" sz="2400" dirty="0" err="1">
                <a:solidFill>
                  <a:schemeClr val="tx1"/>
                </a:solidFill>
              </a:rPr>
              <a:t>comorbidità</a:t>
            </a:r>
            <a:r>
              <a:rPr lang="it-IT" sz="2400" dirty="0">
                <a:solidFill>
                  <a:schemeClr val="tx1"/>
                </a:solidFill>
              </a:rPr>
              <a:t> obesità-relate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Esplosione 2 11">
            <a:extLst>
              <a:ext uri="{FF2B5EF4-FFF2-40B4-BE49-F238E27FC236}">
                <a16:creationId xmlns:a16="http://schemas.microsoft.com/office/drawing/2014/main" id="{D03D2142-B5AC-C249-A9E0-79F295BB7939}"/>
              </a:ext>
            </a:extLst>
          </p:cNvPr>
          <p:cNvSpPr/>
          <p:nvPr/>
        </p:nvSpPr>
        <p:spPr>
          <a:xfrm>
            <a:off x="2113119" y="785957"/>
            <a:ext cx="8189843" cy="4015408"/>
          </a:xfrm>
          <a:prstGeom prst="irregularSeal2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ysClr val="windowText" lastClr="000000"/>
                </a:solidFill>
              </a:rPr>
              <a:t>LA MIGLIOR CURA E’ LA PREVENZIONE!!!</a:t>
            </a:r>
          </a:p>
        </p:txBody>
      </p:sp>
    </p:spTree>
    <p:extLst>
      <p:ext uri="{BB962C8B-B14F-4D97-AF65-F5344CB8AC3E}">
        <p14:creationId xmlns:p14="http://schemas.microsoft.com/office/powerpoint/2010/main" val="118849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23F8F0-DFB9-B241-A57B-E3B22D8305EA}"/>
              </a:ext>
            </a:extLst>
          </p:cNvPr>
          <p:cNvSpPr txBox="1"/>
          <p:nvPr/>
        </p:nvSpPr>
        <p:spPr>
          <a:xfrm>
            <a:off x="2933700" y="169333"/>
            <a:ext cx="6324600" cy="523220"/>
          </a:xfrm>
          <a:prstGeom prst="rect">
            <a:avLst/>
          </a:prstGeom>
          <a:noFill/>
          <a:ln w="38100"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TUMORI ENDOMETRIALI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5DF5AB1-6B0C-A349-B2CA-94F14F4AF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701" y="1087414"/>
            <a:ext cx="8378597" cy="276436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192CE24-1FF7-6144-B450-74448643835D}"/>
              </a:ext>
            </a:extLst>
          </p:cNvPr>
          <p:cNvSpPr txBox="1"/>
          <p:nvPr/>
        </p:nvSpPr>
        <p:spPr>
          <a:xfrm>
            <a:off x="1176865" y="4270881"/>
            <a:ext cx="9838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/>
              <a:t>A 106 donne obese sopravvissute a cancro dell’endometrio è stato proposto un percorso </a:t>
            </a:r>
            <a:r>
              <a:rPr lang="it-IT" sz="2800" i="1" dirty="0" err="1"/>
              <a:t>bariatrico</a:t>
            </a:r>
            <a:r>
              <a:rPr lang="it-IT" sz="2800" i="1" dirty="0"/>
              <a:t>: 57 non hanno accettato. Il 60% di loro ha fornito come motivazione il rifiuto di chirurgia addizionale. </a:t>
            </a:r>
          </a:p>
        </p:txBody>
      </p:sp>
    </p:spTree>
    <p:extLst>
      <p:ext uri="{BB962C8B-B14F-4D97-AF65-F5344CB8AC3E}">
        <p14:creationId xmlns:p14="http://schemas.microsoft.com/office/powerpoint/2010/main" val="197829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23F8F0-DFB9-B241-A57B-E3B22D8305EA}"/>
              </a:ext>
            </a:extLst>
          </p:cNvPr>
          <p:cNvSpPr txBox="1"/>
          <p:nvPr/>
        </p:nvSpPr>
        <p:spPr>
          <a:xfrm>
            <a:off x="2933700" y="169333"/>
            <a:ext cx="6324600" cy="523220"/>
          </a:xfrm>
          <a:prstGeom prst="rect">
            <a:avLst/>
          </a:prstGeom>
          <a:noFill/>
          <a:ln w="38100"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TUMORI ENDOMETRIALI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6003066-8BAC-774E-9A49-D0A9D7726A61}"/>
              </a:ext>
            </a:extLst>
          </p:cNvPr>
          <p:cNvSpPr txBox="1"/>
          <p:nvPr/>
        </p:nvSpPr>
        <p:spPr>
          <a:xfrm>
            <a:off x="4174434" y="950701"/>
            <a:ext cx="3843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/>
              <a:t>La nostra esperienza:</a:t>
            </a:r>
          </a:p>
          <a:p>
            <a:pPr algn="ctr"/>
            <a:endParaRPr lang="it-IT" sz="2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01A708-9B9D-C54E-98BC-0462461D3B04}"/>
              </a:ext>
            </a:extLst>
          </p:cNvPr>
          <p:cNvSpPr txBox="1"/>
          <p:nvPr/>
        </p:nvSpPr>
        <p:spPr>
          <a:xfrm>
            <a:off x="457199" y="1646861"/>
            <a:ext cx="1127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Dal 2021: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 3 casi di </a:t>
            </a:r>
            <a:r>
              <a:rPr lang="it-IT" sz="2800" u="sng" dirty="0" err="1"/>
              <a:t>isteroannessiectomia</a:t>
            </a:r>
            <a:r>
              <a:rPr lang="it-IT" sz="2800" u="sng" dirty="0"/>
              <a:t>  associata a sleeve </a:t>
            </a:r>
            <a:r>
              <a:rPr lang="it-IT" sz="2800" u="sng" dirty="0" err="1"/>
              <a:t>gastrectomy</a:t>
            </a:r>
            <a:r>
              <a:rPr lang="it-IT" sz="2800" u="sng" dirty="0"/>
              <a:t> con approccio robotico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1 caso di sleeve </a:t>
            </a:r>
            <a:r>
              <a:rPr lang="it-IT" sz="2800" dirty="0" err="1"/>
              <a:t>gastrectomy</a:t>
            </a:r>
            <a:r>
              <a:rPr lang="it-IT" sz="2800" dirty="0"/>
              <a:t> in paziente affetta da EIN trattata con IUD per strategia «</a:t>
            </a:r>
            <a:r>
              <a:rPr lang="it-IT" sz="2800" dirty="0" err="1"/>
              <a:t>fertility</a:t>
            </a:r>
            <a:r>
              <a:rPr lang="it-IT" sz="2800" dirty="0"/>
              <a:t> </a:t>
            </a:r>
            <a:r>
              <a:rPr lang="it-IT" sz="2800" dirty="0" err="1"/>
              <a:t>sparing</a:t>
            </a:r>
            <a:r>
              <a:rPr lang="it-IT" sz="2800" dirty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Nessuna complicanza intra o post-operatoria. Regolare decorso.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Ottimo calo ponderale ai follow-up endocrino-</a:t>
            </a:r>
            <a:r>
              <a:rPr lang="it-IT" sz="2800" dirty="0" err="1"/>
              <a:t>dietistici</a:t>
            </a:r>
            <a:r>
              <a:rPr lang="it-IT" sz="2800" dirty="0"/>
              <a:t> attualmente disponibili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Non evidenza di recidiva ai controlli ginecologici attualmente disponibili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Regolare accesso alle terapie adiuvanti</a:t>
            </a:r>
          </a:p>
        </p:txBody>
      </p:sp>
    </p:spTree>
    <p:extLst>
      <p:ext uri="{BB962C8B-B14F-4D97-AF65-F5344CB8AC3E}">
        <p14:creationId xmlns:p14="http://schemas.microsoft.com/office/powerpoint/2010/main" val="540761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23F8F0-DFB9-B241-A57B-E3B22D8305EA}"/>
              </a:ext>
            </a:extLst>
          </p:cNvPr>
          <p:cNvSpPr txBox="1"/>
          <p:nvPr/>
        </p:nvSpPr>
        <p:spPr>
          <a:xfrm>
            <a:off x="2933700" y="169333"/>
            <a:ext cx="6324600" cy="523220"/>
          </a:xfrm>
          <a:prstGeom prst="rect">
            <a:avLst/>
          </a:prstGeom>
          <a:noFill/>
          <a:ln w="38100"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TUMORI RENALI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6003066-8BAC-774E-9A49-D0A9D7726A61}"/>
              </a:ext>
            </a:extLst>
          </p:cNvPr>
          <p:cNvSpPr txBox="1"/>
          <p:nvPr/>
        </p:nvSpPr>
        <p:spPr>
          <a:xfrm>
            <a:off x="4174434" y="950701"/>
            <a:ext cx="3843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/>
              <a:t>La nostra esperienza:</a:t>
            </a:r>
          </a:p>
          <a:p>
            <a:pPr algn="ctr"/>
            <a:endParaRPr lang="it-IT" sz="28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051B82-289D-CB46-8881-CC41533895F3}"/>
              </a:ext>
            </a:extLst>
          </p:cNvPr>
          <p:cNvSpPr txBox="1"/>
          <p:nvPr/>
        </p:nvSpPr>
        <p:spPr>
          <a:xfrm>
            <a:off x="609600" y="1904808"/>
            <a:ext cx="109105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Agosto 2023: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Intervento congiunto di </a:t>
            </a:r>
            <a:r>
              <a:rPr lang="it-IT" sz="3200" u="sng" dirty="0"/>
              <a:t>sleeve </a:t>
            </a:r>
            <a:r>
              <a:rPr lang="it-IT" sz="3200" u="sng" dirty="0" err="1"/>
              <a:t>gastrectomy</a:t>
            </a:r>
            <a:r>
              <a:rPr lang="it-IT" sz="3200" u="sng" dirty="0"/>
              <a:t>  e </a:t>
            </a:r>
            <a:r>
              <a:rPr lang="it-IT" sz="3200" u="sng" dirty="0" err="1"/>
              <a:t>enucleoresezione</a:t>
            </a:r>
            <a:r>
              <a:rPr lang="it-IT" sz="3200" u="sng" dirty="0"/>
              <a:t> di carcinoma renale papillare pT3a con approccio robotico.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Assenza complicanze intra o post-operatorie. Decorso regolare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Non necessità di terapie adiuvante. </a:t>
            </a:r>
            <a:r>
              <a:rPr lang="it-IT" sz="3200" dirty="0" err="1"/>
              <a:t>Follow</a:t>
            </a:r>
            <a:r>
              <a:rPr lang="it-IT" sz="3200" dirty="0"/>
              <a:t> up oncologico attualmente negativo. </a:t>
            </a:r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896229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23F8F0-DFB9-B241-A57B-E3B22D8305EA}"/>
              </a:ext>
            </a:extLst>
          </p:cNvPr>
          <p:cNvSpPr txBox="1"/>
          <p:nvPr/>
        </p:nvSpPr>
        <p:spPr>
          <a:xfrm>
            <a:off x="2933700" y="169333"/>
            <a:ext cx="6324600" cy="523220"/>
          </a:xfrm>
          <a:prstGeom prst="rect">
            <a:avLst/>
          </a:prstGeom>
          <a:noFill/>
          <a:ln w="38100"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IN GENERALE…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E50B5B0-F31A-F745-A256-37FE1922C8C6}"/>
              </a:ext>
            </a:extLst>
          </p:cNvPr>
          <p:cNvSpPr txBox="1"/>
          <p:nvPr/>
        </p:nvSpPr>
        <p:spPr>
          <a:xfrm>
            <a:off x="2438400" y="999067"/>
            <a:ext cx="7467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ASMBS POSITION STATEMENT, S.O.A.R.D 2020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E6A7A7-0B70-8D4E-93CA-CD6B3F711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0" y="2342615"/>
            <a:ext cx="11308440" cy="2294466"/>
          </a:xfrm>
          <a:prstGeom prst="rect">
            <a:avLst/>
          </a:prstGeom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5F193FD9-C620-9C44-B3A7-ACC0AFF38545}"/>
              </a:ext>
            </a:extLst>
          </p:cNvPr>
          <p:cNvSpPr/>
          <p:nvPr/>
        </p:nvSpPr>
        <p:spPr>
          <a:xfrm>
            <a:off x="2065866" y="999066"/>
            <a:ext cx="8212667" cy="51262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400" b="1" dirty="0">
                <a:solidFill>
                  <a:sysClr val="windowText" lastClr="000000"/>
                </a:solidFill>
              </a:rPr>
              <a:t>CONSIDERARE, </a:t>
            </a:r>
            <a:r>
              <a:rPr lang="it-IT" sz="3400" b="1" u="sng" dirty="0">
                <a:solidFill>
                  <a:sysClr val="windowText" lastClr="000000"/>
                </a:solidFill>
              </a:rPr>
              <a:t>INSIEME ALL’ONCOLOGO: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ysClr val="windowText" lastClr="000000"/>
                </a:solidFill>
              </a:rPr>
              <a:t>Tipo di tumore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ysClr val="windowText" lastClr="000000"/>
                </a:solidFill>
              </a:rPr>
              <a:t>Stadio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ysClr val="windowText" lastClr="000000"/>
                </a:solidFill>
              </a:rPr>
              <a:t>Sede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ysClr val="windowText" lastClr="000000"/>
                </a:solidFill>
              </a:rPr>
              <a:t>Eventuali terapie neo/adiuvanti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ysClr val="windowText" lastClr="000000"/>
                </a:solidFill>
              </a:rPr>
              <a:t>Rischio di recidiva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ysClr val="windowText" lastClr="000000"/>
                </a:solidFill>
              </a:rPr>
              <a:t>Aspettativa di vita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ysClr val="windowText" lastClr="000000"/>
                </a:solidFill>
              </a:rPr>
              <a:t>Modalità di </a:t>
            </a:r>
            <a:r>
              <a:rPr lang="it-IT" sz="3600" dirty="0" err="1">
                <a:solidFill>
                  <a:sysClr val="windowText" lastClr="000000"/>
                </a:solidFill>
              </a:rPr>
              <a:t>follow</a:t>
            </a:r>
            <a:r>
              <a:rPr lang="it-IT" sz="3600" dirty="0">
                <a:solidFill>
                  <a:sysClr val="windowText" lastClr="000000"/>
                </a:solidFill>
              </a:rPr>
              <a:t> up oncologico</a:t>
            </a:r>
          </a:p>
        </p:txBody>
      </p:sp>
    </p:spTree>
    <p:extLst>
      <p:ext uri="{BB962C8B-B14F-4D97-AF65-F5344CB8AC3E}">
        <p14:creationId xmlns:p14="http://schemas.microsoft.com/office/powerpoint/2010/main" val="428945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23F8F0-DFB9-B241-A57B-E3B22D8305EA}"/>
              </a:ext>
            </a:extLst>
          </p:cNvPr>
          <p:cNvSpPr txBox="1"/>
          <p:nvPr/>
        </p:nvSpPr>
        <p:spPr>
          <a:xfrm>
            <a:off x="2933700" y="169333"/>
            <a:ext cx="6324600" cy="523220"/>
          </a:xfrm>
          <a:prstGeom prst="rect">
            <a:avLst/>
          </a:prstGeom>
          <a:noFill/>
          <a:ln w="38100"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IN GENERALE…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B9AF74A0-40AE-BE49-B54F-2D6C30895960}"/>
              </a:ext>
            </a:extLst>
          </p:cNvPr>
          <p:cNvSpPr/>
          <p:nvPr/>
        </p:nvSpPr>
        <p:spPr>
          <a:xfrm>
            <a:off x="1976926" y="1227667"/>
            <a:ext cx="7992534" cy="44026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06116C0-27F6-2B49-B893-58EB8D786330}"/>
              </a:ext>
            </a:extLst>
          </p:cNvPr>
          <p:cNvSpPr txBox="1"/>
          <p:nvPr/>
        </p:nvSpPr>
        <p:spPr>
          <a:xfrm>
            <a:off x="1972913" y="1438440"/>
            <a:ext cx="79925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ysClr val="windowText" lastClr="000000"/>
                </a:solidFill>
              </a:rPr>
              <a:t>SE PER L’ONCOLOGO È OK, </a:t>
            </a:r>
          </a:p>
          <a:p>
            <a:pPr algn="ctr"/>
            <a:r>
              <a:rPr lang="it-IT" sz="3200" b="1" u="sng" dirty="0">
                <a:solidFill>
                  <a:sysClr val="windowText" lastClr="000000"/>
                </a:solidFill>
              </a:rPr>
              <a:t>ANCHE PER IL TEAM MULTIDISCIPLINARE </a:t>
            </a:r>
          </a:p>
          <a:p>
            <a:pPr algn="ctr"/>
            <a:r>
              <a:rPr lang="it-IT" sz="3200" b="1" u="sng" dirty="0">
                <a:solidFill>
                  <a:sysClr val="windowText" lastClr="000000"/>
                </a:solidFill>
              </a:rPr>
              <a:t>DI CHIRURGIA BARIATRICA DEVE ESSERE OK…</a:t>
            </a:r>
          </a:p>
          <a:p>
            <a:endParaRPr lang="it-IT" sz="32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ysClr val="windowText" lastClr="000000"/>
                </a:solidFill>
              </a:rPr>
              <a:t>Non tralasciare il canonico work-up </a:t>
            </a:r>
          </a:p>
          <a:p>
            <a:r>
              <a:rPr lang="it-IT" sz="3200" dirty="0" err="1">
                <a:solidFill>
                  <a:sysClr val="windowText" lastClr="000000"/>
                </a:solidFill>
              </a:rPr>
              <a:t>pre</a:t>
            </a:r>
            <a:r>
              <a:rPr lang="it-IT" sz="3200" dirty="0">
                <a:solidFill>
                  <a:sysClr val="windowText" lastClr="000000"/>
                </a:solidFill>
              </a:rPr>
              <a:t>-operatorio </a:t>
            </a:r>
            <a:r>
              <a:rPr lang="it-IT" sz="3200" dirty="0" err="1">
                <a:solidFill>
                  <a:sysClr val="windowText" lastClr="000000"/>
                </a:solidFill>
              </a:rPr>
              <a:t>bariatrico</a:t>
            </a:r>
            <a:endParaRPr lang="it-IT" sz="32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ysClr val="windowText" lastClr="000000"/>
                </a:solidFill>
              </a:rPr>
              <a:t>Idoneità nutrizionale e psicologica</a:t>
            </a:r>
            <a:endParaRPr lang="it-IT" sz="3200" dirty="0"/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945135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693353-75DB-4F43-B2A4-47209026531A}"/>
              </a:ext>
            </a:extLst>
          </p:cNvPr>
          <p:cNvSpPr txBox="1"/>
          <p:nvPr/>
        </p:nvSpPr>
        <p:spPr>
          <a:xfrm>
            <a:off x="265043" y="152400"/>
            <a:ext cx="2438400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OBESITA’</a:t>
            </a:r>
          </a:p>
        </p:txBody>
      </p:sp>
      <p:sp>
        <p:nvSpPr>
          <p:cNvPr id="9" name="Freccia destra 8">
            <a:extLst>
              <a:ext uri="{FF2B5EF4-FFF2-40B4-BE49-F238E27FC236}">
                <a16:creationId xmlns:a16="http://schemas.microsoft.com/office/drawing/2014/main" id="{F05AAC50-4552-534F-90CD-9525A5C96A1E}"/>
              </a:ext>
            </a:extLst>
          </p:cNvPr>
          <p:cNvSpPr/>
          <p:nvPr/>
        </p:nvSpPr>
        <p:spPr>
          <a:xfrm rot="2114490">
            <a:off x="1046921" y="883259"/>
            <a:ext cx="874644" cy="487875"/>
          </a:xfrm>
          <a:prstGeom prst="rightArrow">
            <a:avLst>
              <a:gd name="adj1" fmla="val 50000"/>
              <a:gd name="adj2" fmla="val 389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39EC563-D4DF-A448-93AF-EEFA97F985AB}"/>
              </a:ext>
            </a:extLst>
          </p:cNvPr>
          <p:cNvSpPr txBox="1"/>
          <p:nvPr/>
        </p:nvSpPr>
        <p:spPr>
          <a:xfrm>
            <a:off x="1982173" y="1036754"/>
            <a:ext cx="2438400" cy="954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↑ RISCHIO ONCOLOGICO</a:t>
            </a:r>
          </a:p>
        </p:txBody>
      </p:sp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43EDED0C-3E2A-2C42-80E9-3E488A3A1272}"/>
              </a:ext>
            </a:extLst>
          </p:cNvPr>
          <p:cNvSpPr/>
          <p:nvPr/>
        </p:nvSpPr>
        <p:spPr>
          <a:xfrm rot="2114490">
            <a:off x="2764051" y="2198501"/>
            <a:ext cx="874644" cy="487875"/>
          </a:xfrm>
          <a:prstGeom prst="rightArrow">
            <a:avLst>
              <a:gd name="adj1" fmla="val 50000"/>
              <a:gd name="adj2" fmla="val 389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6ABCA9D-4FAB-B841-9664-1234B5F2A209}"/>
              </a:ext>
            </a:extLst>
          </p:cNvPr>
          <p:cNvSpPr txBox="1"/>
          <p:nvPr/>
        </p:nvSpPr>
        <p:spPr>
          <a:xfrm>
            <a:off x="3898900" y="2303799"/>
            <a:ext cx="2438400" cy="954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CHIRURGIA BARIATRICA</a:t>
            </a:r>
          </a:p>
        </p:txBody>
      </p:sp>
      <p:sp>
        <p:nvSpPr>
          <p:cNvPr id="17" name="Freccia destra 16">
            <a:extLst>
              <a:ext uri="{FF2B5EF4-FFF2-40B4-BE49-F238E27FC236}">
                <a16:creationId xmlns:a16="http://schemas.microsoft.com/office/drawing/2014/main" id="{4201B5C8-1B21-5646-B779-22E83C2299C8}"/>
              </a:ext>
            </a:extLst>
          </p:cNvPr>
          <p:cNvSpPr/>
          <p:nvPr/>
        </p:nvSpPr>
        <p:spPr>
          <a:xfrm rot="2114490">
            <a:off x="4680777" y="3504639"/>
            <a:ext cx="874644" cy="487875"/>
          </a:xfrm>
          <a:prstGeom prst="rightArrow">
            <a:avLst>
              <a:gd name="adj1" fmla="val 50000"/>
              <a:gd name="adj2" fmla="val 389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067BAB1-F05B-0E45-B1E3-781E52F389A2}"/>
              </a:ext>
            </a:extLst>
          </p:cNvPr>
          <p:cNvSpPr txBox="1"/>
          <p:nvPr/>
        </p:nvSpPr>
        <p:spPr>
          <a:xfrm>
            <a:off x="5745080" y="3706885"/>
            <a:ext cx="2438400" cy="954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CALO PONDERALE</a:t>
            </a:r>
          </a:p>
        </p:txBody>
      </p:sp>
      <p:sp>
        <p:nvSpPr>
          <p:cNvPr id="19" name="Freccia destra 18">
            <a:extLst>
              <a:ext uri="{FF2B5EF4-FFF2-40B4-BE49-F238E27FC236}">
                <a16:creationId xmlns:a16="http://schemas.microsoft.com/office/drawing/2014/main" id="{980C3E8B-E1BC-6B4A-92AE-499BD4836557}"/>
              </a:ext>
            </a:extLst>
          </p:cNvPr>
          <p:cNvSpPr/>
          <p:nvPr/>
        </p:nvSpPr>
        <p:spPr>
          <a:xfrm rot="2114490">
            <a:off x="6526958" y="4914592"/>
            <a:ext cx="874644" cy="487875"/>
          </a:xfrm>
          <a:prstGeom prst="rightArrow">
            <a:avLst>
              <a:gd name="adj1" fmla="val 50000"/>
              <a:gd name="adj2" fmla="val 389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10E4B87-3755-4C4C-A2EE-530C69100C08}"/>
              </a:ext>
            </a:extLst>
          </p:cNvPr>
          <p:cNvSpPr txBox="1"/>
          <p:nvPr/>
        </p:nvSpPr>
        <p:spPr>
          <a:xfrm>
            <a:off x="7477626" y="5078841"/>
            <a:ext cx="2438400" cy="954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↓RISCHIO ONCOLOGICO</a:t>
            </a:r>
          </a:p>
        </p:txBody>
      </p:sp>
      <p:sp>
        <p:nvSpPr>
          <p:cNvPr id="21" name="Freccia destra 20">
            <a:extLst>
              <a:ext uri="{FF2B5EF4-FFF2-40B4-BE49-F238E27FC236}">
                <a16:creationId xmlns:a16="http://schemas.microsoft.com/office/drawing/2014/main" id="{59147F51-DFB6-B540-B597-3E307FD136D7}"/>
              </a:ext>
            </a:extLst>
          </p:cNvPr>
          <p:cNvSpPr/>
          <p:nvPr/>
        </p:nvSpPr>
        <p:spPr>
          <a:xfrm>
            <a:off x="5098549" y="1269869"/>
            <a:ext cx="874644" cy="487875"/>
          </a:xfrm>
          <a:prstGeom prst="rightArrow">
            <a:avLst>
              <a:gd name="adj1" fmla="val 50000"/>
              <a:gd name="adj2" fmla="val 3897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8609460-4D90-4943-905F-9E5D8AF51E22}"/>
              </a:ext>
            </a:extLst>
          </p:cNvPr>
          <p:cNvSpPr txBox="1"/>
          <p:nvPr/>
        </p:nvSpPr>
        <p:spPr>
          <a:xfrm>
            <a:off x="6552229" y="1228047"/>
            <a:ext cx="243840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NEOPLASIA</a:t>
            </a:r>
          </a:p>
        </p:txBody>
      </p:sp>
      <p:sp>
        <p:nvSpPr>
          <p:cNvPr id="4" name="Freccia ad arco 3">
            <a:extLst>
              <a:ext uri="{FF2B5EF4-FFF2-40B4-BE49-F238E27FC236}">
                <a16:creationId xmlns:a16="http://schemas.microsoft.com/office/drawing/2014/main" id="{1D5A3298-FB42-7A4E-8577-57C903F9CE12}"/>
              </a:ext>
            </a:extLst>
          </p:cNvPr>
          <p:cNvSpPr/>
          <p:nvPr/>
        </p:nvSpPr>
        <p:spPr>
          <a:xfrm rot="5400000" flipH="1">
            <a:off x="7664952" y="1178862"/>
            <a:ext cx="5026013" cy="3461784"/>
          </a:xfrm>
          <a:prstGeom prst="circularArrow">
            <a:avLst>
              <a:gd name="adj1" fmla="val 0"/>
              <a:gd name="adj2" fmla="val 1142319"/>
              <a:gd name="adj3" fmla="val 1058093"/>
              <a:gd name="adj4" fmla="val 10800000"/>
              <a:gd name="adj5" fmla="val 10314"/>
            </a:avLst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1" name="Elemento grafico 10" descr="Chiudi">
            <a:extLst>
              <a:ext uri="{FF2B5EF4-FFF2-40B4-BE49-F238E27FC236}">
                <a16:creationId xmlns:a16="http://schemas.microsoft.com/office/drawing/2014/main" id="{270838D8-8E76-2F4B-AEEB-5DCDA83A8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6287" y="661611"/>
            <a:ext cx="1739020" cy="1739020"/>
          </a:xfrm>
          <a:prstGeom prst="rect">
            <a:avLst/>
          </a:prstGeom>
        </p:spPr>
      </p:pic>
      <p:pic>
        <p:nvPicPr>
          <p:cNvPr id="14" name="Elemento grafico 13" descr="Pollice in alto">
            <a:extLst>
              <a:ext uri="{FF2B5EF4-FFF2-40B4-BE49-F238E27FC236}">
                <a16:creationId xmlns:a16="http://schemas.microsoft.com/office/drawing/2014/main" id="{5A9F6D3F-25A5-794C-9C4A-A0AF3DC978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526" y="3384136"/>
            <a:ext cx="2871759" cy="287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5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38A58BD-7165-AB4F-80AD-F29AF0F3D648}"/>
              </a:ext>
            </a:extLst>
          </p:cNvPr>
          <p:cNvSpPr txBox="1"/>
          <p:nvPr/>
        </p:nvSpPr>
        <p:spPr>
          <a:xfrm>
            <a:off x="97922" y="152400"/>
            <a:ext cx="4625011" cy="17543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PZ OBESO CANDIDABILE A CHIRURGIA BARIATRICA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C2DD340-6DFC-E845-AE9F-6F8EB186BC9C}"/>
              </a:ext>
            </a:extLst>
          </p:cNvPr>
          <p:cNvSpPr txBox="1"/>
          <p:nvPr/>
        </p:nvSpPr>
        <p:spPr>
          <a:xfrm>
            <a:off x="7282807" y="141756"/>
            <a:ext cx="4379844" cy="17543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it-IT" sz="3600" dirty="0"/>
          </a:p>
          <a:p>
            <a:pPr algn="ctr"/>
            <a:r>
              <a:rPr lang="it-IT" sz="3600" dirty="0"/>
              <a:t>PZ ONCOLOGICO</a:t>
            </a:r>
          </a:p>
          <a:p>
            <a:pPr algn="ctr"/>
            <a:endParaRPr lang="it-IT" sz="3600" dirty="0"/>
          </a:p>
        </p:txBody>
      </p:sp>
      <p:sp>
        <p:nvSpPr>
          <p:cNvPr id="24" name="Freccia curva 23">
            <a:extLst>
              <a:ext uri="{FF2B5EF4-FFF2-40B4-BE49-F238E27FC236}">
                <a16:creationId xmlns:a16="http://schemas.microsoft.com/office/drawing/2014/main" id="{633BB6F4-23AE-D942-8825-4BDE752BA289}"/>
              </a:ext>
            </a:extLst>
          </p:cNvPr>
          <p:cNvSpPr/>
          <p:nvPr/>
        </p:nvSpPr>
        <p:spPr>
          <a:xfrm rot="5400000">
            <a:off x="4375183" y="2377118"/>
            <a:ext cx="2390225" cy="1663083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Freccia curva 25">
            <a:extLst>
              <a:ext uri="{FF2B5EF4-FFF2-40B4-BE49-F238E27FC236}">
                <a16:creationId xmlns:a16="http://schemas.microsoft.com/office/drawing/2014/main" id="{F83F59C6-69B9-364F-9945-F481130A5197}"/>
              </a:ext>
            </a:extLst>
          </p:cNvPr>
          <p:cNvSpPr/>
          <p:nvPr/>
        </p:nvSpPr>
        <p:spPr>
          <a:xfrm rot="16200000" flipH="1">
            <a:off x="5231563" y="2377118"/>
            <a:ext cx="2390227" cy="1663084"/>
          </a:xfrm>
          <a:prstGeom prst="bentArrow">
            <a:avLst>
              <a:gd name="adj1" fmla="val 25000"/>
              <a:gd name="adj2" fmla="val 23052"/>
              <a:gd name="adj3" fmla="val 25000"/>
              <a:gd name="adj4" fmla="val 489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636B585-F64F-AE4F-BBE6-FDB7D702C4D8}"/>
              </a:ext>
            </a:extLst>
          </p:cNvPr>
          <p:cNvSpPr txBox="1"/>
          <p:nvPr/>
        </p:nvSpPr>
        <p:spPr>
          <a:xfrm>
            <a:off x="4514571" y="3976437"/>
            <a:ext cx="283596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99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826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8C19DB8-FB7F-FE45-B50F-B24E00AE8BFB}"/>
              </a:ext>
            </a:extLst>
          </p:cNvPr>
          <p:cNvSpPr txBox="1"/>
          <p:nvPr/>
        </p:nvSpPr>
        <p:spPr>
          <a:xfrm>
            <a:off x="1473200" y="525668"/>
            <a:ext cx="63190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SONO SICURO CHE IL MIO PAZIENTE CANDIDATO A CHIRURGIA BARIATRICA, </a:t>
            </a:r>
            <a:r>
              <a:rPr lang="it-IT" sz="2800" b="1" u="sng" dirty="0"/>
              <a:t>NON SIA UN PAZIENTE ONCOLOGICO</a:t>
            </a:r>
            <a:r>
              <a:rPr lang="it-IT" sz="2800" dirty="0"/>
              <a:t>?</a:t>
            </a:r>
          </a:p>
        </p:txBody>
      </p:sp>
      <p:pic>
        <p:nvPicPr>
          <p:cNvPr id="4" name="Picture 2" descr="Consigliare i dubbiosi | IL CIELO SOTTO LA TERRA">
            <a:extLst>
              <a:ext uri="{FF2B5EF4-FFF2-40B4-BE49-F238E27FC236}">
                <a16:creationId xmlns:a16="http://schemas.microsoft.com/office/drawing/2014/main" id="{B17D19BE-5E0C-E248-BF32-30E0362A9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8"/>
          <a:stretch/>
        </p:blipFill>
        <p:spPr bwMode="auto">
          <a:xfrm>
            <a:off x="1013883" y="2520592"/>
            <a:ext cx="1866900" cy="39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uvola 4">
            <a:extLst>
              <a:ext uri="{FF2B5EF4-FFF2-40B4-BE49-F238E27FC236}">
                <a16:creationId xmlns:a16="http://schemas.microsoft.com/office/drawing/2014/main" id="{86F85ACA-DBA0-5448-B4B2-3305EAF22D24}"/>
              </a:ext>
            </a:extLst>
          </p:cNvPr>
          <p:cNvSpPr/>
          <p:nvPr/>
        </p:nvSpPr>
        <p:spPr>
          <a:xfrm>
            <a:off x="931331" y="101601"/>
            <a:ext cx="7543800" cy="2353660"/>
          </a:xfrm>
          <a:prstGeom prst="cloud">
            <a:avLst/>
          </a:prstGeom>
          <a:noFill/>
          <a:ln w="38100">
            <a:solidFill>
              <a:srgbClr val="4A6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01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4E4BC80-2914-4147-972B-A9E3C84B2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2" y="152399"/>
            <a:ext cx="5782040" cy="15815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51F4226-AD29-E24A-8846-ACCE9CF6EE21}"/>
              </a:ext>
            </a:extLst>
          </p:cNvPr>
          <p:cNvSpPr txBox="1"/>
          <p:nvPr/>
        </p:nvSpPr>
        <p:spPr>
          <a:xfrm>
            <a:off x="502561" y="2908778"/>
            <a:ext cx="109613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/>
              <a:t>Le donne con obesità di classe III segnalano una recente mammografia o un recente PAP test rispettivamente al 20%  e 40 % in meno rispetto alle normopeso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/>
              <a:t>Possibili cause: poca autostima, trascuratezza della propria salute, imbarazzo, </a:t>
            </a:r>
            <a:r>
              <a:rPr lang="it-IT" sz="2800" dirty="0" err="1"/>
              <a:t>evitamento</a:t>
            </a:r>
            <a:r>
              <a:rPr lang="it-IT" sz="2800" dirty="0"/>
              <a:t> di consigli non desiderati sul calo ponderale, difficoltà tecnica di esecuzione dell’esame, scarse condizioni socio-economiche-culturali.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ACC7A7B-2D1D-A448-971B-DCD994B6B608}"/>
              </a:ext>
            </a:extLst>
          </p:cNvPr>
          <p:cNvSpPr txBox="1"/>
          <p:nvPr/>
        </p:nvSpPr>
        <p:spPr>
          <a:xfrm>
            <a:off x="111909" y="1733958"/>
            <a:ext cx="242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Journal of General </a:t>
            </a:r>
            <a:r>
              <a:rPr lang="it-IT" dirty="0" err="1"/>
              <a:t>Internal</a:t>
            </a:r>
            <a:r>
              <a:rPr lang="it-IT" dirty="0"/>
              <a:t> Medicine, 2009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3D1DA31-EE4C-0D41-911E-1C02F3653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86" y="1010244"/>
            <a:ext cx="5245100" cy="1358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A82DDBF-63C1-AA41-97A4-03BD26341652}"/>
              </a:ext>
            </a:extLst>
          </p:cNvPr>
          <p:cNvSpPr txBox="1"/>
          <p:nvPr/>
        </p:nvSpPr>
        <p:spPr>
          <a:xfrm>
            <a:off x="10003935" y="602719"/>
            <a:ext cx="186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Obesity,2009</a:t>
            </a:r>
          </a:p>
        </p:txBody>
      </p:sp>
    </p:spTree>
    <p:extLst>
      <p:ext uri="{BB962C8B-B14F-4D97-AF65-F5344CB8AC3E}">
        <p14:creationId xmlns:p14="http://schemas.microsoft.com/office/powerpoint/2010/main" val="3697508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51F4226-AD29-E24A-8846-ACCE9CF6EE21}"/>
              </a:ext>
            </a:extLst>
          </p:cNvPr>
          <p:cNvSpPr txBox="1"/>
          <p:nvPr/>
        </p:nvSpPr>
        <p:spPr>
          <a:xfrm>
            <a:off x="502561" y="3677405"/>
            <a:ext cx="109613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/>
              <a:t>Gli uomini con obesità di III classe sono meno aderenti agli screening per CRC (AOR 0,35), in particolare i test endoscopici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/>
              <a:t>Possibili cause: carenza di raccomandazione medica, imbarazzo, dolore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DCF0262-2153-1C44-BF68-94104DEE1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0" y="152400"/>
            <a:ext cx="6388569" cy="25781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B798668-10A3-5A45-B642-F68FD1758C48}"/>
              </a:ext>
            </a:extLst>
          </p:cNvPr>
          <p:cNvSpPr txBox="1"/>
          <p:nvPr/>
        </p:nvSpPr>
        <p:spPr>
          <a:xfrm>
            <a:off x="7238774" y="86626"/>
            <a:ext cx="4359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American Journal of Preventive Medicine, 2017</a:t>
            </a:r>
          </a:p>
        </p:txBody>
      </p:sp>
    </p:spTree>
    <p:extLst>
      <p:ext uri="{BB962C8B-B14F-4D97-AF65-F5344CB8AC3E}">
        <p14:creationId xmlns:p14="http://schemas.microsoft.com/office/powerpoint/2010/main" val="261200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51F4226-AD29-E24A-8846-ACCE9CF6EE21}"/>
              </a:ext>
            </a:extLst>
          </p:cNvPr>
          <p:cNvSpPr txBox="1"/>
          <p:nvPr/>
        </p:nvSpPr>
        <p:spPr>
          <a:xfrm>
            <a:off x="502561" y="3677405"/>
            <a:ext cx="10961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/>
              <a:t>Disinformazione tra i pazienti e tra i medici….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800" dirty="0"/>
          </a:p>
          <a:p>
            <a:endParaRPr lang="it-IT" sz="28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B798668-10A3-5A45-B642-F68FD1758C48}"/>
              </a:ext>
            </a:extLst>
          </p:cNvPr>
          <p:cNvSpPr txBox="1"/>
          <p:nvPr/>
        </p:nvSpPr>
        <p:spPr>
          <a:xfrm>
            <a:off x="9486089" y="126382"/>
            <a:ext cx="2258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Gynecologic</a:t>
            </a:r>
            <a:r>
              <a:rPr lang="it-IT" dirty="0"/>
              <a:t> </a:t>
            </a:r>
            <a:r>
              <a:rPr lang="it-IT" dirty="0" err="1"/>
              <a:t>Oncology</a:t>
            </a:r>
            <a:r>
              <a:rPr lang="it-IT" dirty="0"/>
              <a:t> Reports,  2015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DE31019-4456-A949-A8AC-FD215B3C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4093"/>
            <a:ext cx="9213317" cy="12349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561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267F26-329F-4344-9A30-0BDF53A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725863"/>
            <a:ext cx="75438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B884B86-9CBB-A84F-B70D-526B310713CE}"/>
              </a:ext>
            </a:extLst>
          </p:cNvPr>
          <p:cNvSpPr/>
          <p:nvPr/>
        </p:nvSpPr>
        <p:spPr>
          <a:xfrm>
            <a:off x="0" y="6586993"/>
            <a:ext cx="12192000" cy="1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55E892-C762-0544-8309-68405EFF3F36}"/>
              </a:ext>
            </a:extLst>
          </p:cNvPr>
          <p:cNvSpPr/>
          <p:nvPr/>
        </p:nvSpPr>
        <p:spPr>
          <a:xfrm>
            <a:off x="0" y="6705600"/>
            <a:ext cx="12192000" cy="118607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E08865-DC9D-F543-BE74-6A5FABF4806F}"/>
              </a:ext>
            </a:extLst>
          </p:cNvPr>
          <p:cNvSpPr/>
          <p:nvPr/>
        </p:nvSpPr>
        <p:spPr>
          <a:xfrm rot="16200000">
            <a:off x="8524567" y="3289297"/>
            <a:ext cx="6956729" cy="11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A72D82-08A3-3042-973D-CED41F7F6AFF}"/>
              </a:ext>
            </a:extLst>
          </p:cNvPr>
          <p:cNvSpPr/>
          <p:nvPr/>
        </p:nvSpPr>
        <p:spPr>
          <a:xfrm rot="16200000">
            <a:off x="8653075" y="3289297"/>
            <a:ext cx="6956729" cy="113092"/>
          </a:xfrm>
          <a:prstGeom prst="rect">
            <a:avLst/>
          </a:prstGeom>
          <a:solidFill>
            <a:srgbClr val="EB9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5772899-6401-7C47-B3AC-456559B951E4}"/>
              </a:ext>
            </a:extLst>
          </p:cNvPr>
          <p:cNvSpPr txBox="1"/>
          <p:nvPr/>
        </p:nvSpPr>
        <p:spPr>
          <a:xfrm>
            <a:off x="127000" y="152400"/>
            <a:ext cx="538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Come si esprime la SICOB….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BEC3622-4DC3-0C48-ACA5-09594C8DB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5" y="840015"/>
            <a:ext cx="10924208" cy="39970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500141D-E0FD-214D-A7BC-069E0C65B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49" y="1504621"/>
            <a:ext cx="10319389" cy="44205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55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39</TotalTime>
  <Words>784</Words>
  <Application>Microsoft Macintosh PowerPoint</Application>
  <PresentationFormat>Widescreen</PresentationFormat>
  <Paragraphs>104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RetrospectVTI</vt:lpstr>
      <vt:lpstr>Timing della chirurgia bariatrica nel paziente oncologico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Paolo Bernante</cp:lastModifiedBy>
  <cp:revision>8</cp:revision>
  <dcterms:created xsi:type="dcterms:W3CDTF">2022-02-27T17:36:31Z</dcterms:created>
  <dcterms:modified xsi:type="dcterms:W3CDTF">2024-05-16T07:04:06Z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